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3" r:id="rId3"/>
    <p:sldId id="289" r:id="rId4"/>
    <p:sldId id="290" r:id="rId5"/>
    <p:sldId id="292" r:id="rId6"/>
    <p:sldId id="291" r:id="rId7"/>
    <p:sldId id="261" r:id="rId8"/>
    <p:sldId id="260" r:id="rId9"/>
    <p:sldId id="262" r:id="rId10"/>
    <p:sldId id="298" r:id="rId11"/>
    <p:sldId id="268" r:id="rId12"/>
    <p:sldId id="269" r:id="rId13"/>
    <p:sldId id="270" r:id="rId14"/>
    <p:sldId id="300" r:id="rId15"/>
    <p:sldId id="265" r:id="rId16"/>
    <p:sldId id="293" r:id="rId17"/>
    <p:sldId id="296" r:id="rId18"/>
    <p:sldId id="267" r:id="rId19"/>
    <p:sldId id="271" r:id="rId20"/>
    <p:sldId id="288" r:id="rId21"/>
    <p:sldId id="272" r:id="rId22"/>
    <p:sldId id="294" r:id="rId23"/>
    <p:sldId id="295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97" r:id="rId3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9E31-DCA7-4962-BF98-2F3C7BCEC2EC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10692-9A2A-4BFD-B249-0B8D0A652DA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704118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59000" r="-5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501A1-9CAD-4484-BF74-D99EF63DFC34}" type="datetimeFigureOut">
              <a:rPr lang="fr-FR" smtClean="0"/>
              <a:pPr/>
              <a:t>03/05/2012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9EBF8-6B5C-4DA7-BBCA-46DC56B55E3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samsung\Desktop\Wiss\inversion.wm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versio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75656" y="2636912"/>
            <a:ext cx="6552728" cy="923330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Règles du jeu</a:t>
            </a:r>
            <a:endParaRPr lang="fr-FR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586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692696"/>
            <a:ext cx="927546" cy="92754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63688" y="764704"/>
            <a:ext cx="70567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 dirty="0" smtClean="0">
                <a:solidFill>
                  <a:srgbClr val="92D050"/>
                </a:solidFill>
              </a:rPr>
              <a:t>E</a:t>
            </a:r>
            <a:r>
              <a:rPr lang="fr-FR" sz="4500" b="1" dirty="0" smtClean="0">
                <a:solidFill>
                  <a:srgbClr val="FF0066"/>
                </a:solidFill>
              </a:rPr>
              <a:t>X</a:t>
            </a:r>
            <a:r>
              <a:rPr lang="fr-FR" sz="4500" b="1" dirty="0" smtClean="0">
                <a:solidFill>
                  <a:srgbClr val="FFC000"/>
                </a:solidFill>
              </a:rPr>
              <a:t>P</a:t>
            </a:r>
            <a:r>
              <a:rPr lang="fr-FR" sz="4500" b="1" dirty="0" smtClean="0">
                <a:solidFill>
                  <a:srgbClr val="FF0066"/>
                </a:solidFill>
              </a:rPr>
              <a:t>L</a:t>
            </a:r>
            <a:r>
              <a:rPr lang="fr-FR" sz="4500" b="1" dirty="0" smtClean="0">
                <a:solidFill>
                  <a:srgbClr val="0070C0"/>
                </a:solidFill>
              </a:rPr>
              <a:t>I</a:t>
            </a:r>
            <a:r>
              <a:rPr lang="fr-FR" sz="4500" b="1" dirty="0" smtClean="0">
                <a:solidFill>
                  <a:srgbClr val="FFC000"/>
                </a:solidFill>
              </a:rPr>
              <a:t>C</a:t>
            </a:r>
            <a:r>
              <a:rPr lang="fr-FR" sz="4500" b="1" dirty="0" smtClean="0">
                <a:solidFill>
                  <a:srgbClr val="92D050"/>
                </a:solidFill>
              </a:rPr>
              <a:t>A</a:t>
            </a:r>
            <a:r>
              <a:rPr lang="fr-FR" sz="4500" b="1" dirty="0" smtClean="0">
                <a:solidFill>
                  <a:srgbClr val="FF0066"/>
                </a:solidFill>
              </a:rPr>
              <a:t>T</a:t>
            </a:r>
            <a:r>
              <a:rPr lang="fr-FR" sz="4500" b="1" dirty="0" smtClean="0">
                <a:solidFill>
                  <a:srgbClr val="0070C0"/>
                </a:solidFill>
              </a:rPr>
              <a:t>I</a:t>
            </a:r>
            <a:r>
              <a:rPr lang="fr-FR" sz="4500" b="1" dirty="0" smtClean="0">
                <a:solidFill>
                  <a:srgbClr val="FF0066"/>
                </a:solidFill>
              </a:rPr>
              <a:t>O</a:t>
            </a:r>
            <a:r>
              <a:rPr lang="fr-FR" sz="4500" b="1" dirty="0" smtClean="0">
                <a:solidFill>
                  <a:srgbClr val="FFC000"/>
                </a:solidFill>
              </a:rPr>
              <a:t>N</a:t>
            </a:r>
            <a:r>
              <a:rPr lang="fr-FR" sz="4500" b="1" dirty="0" smtClean="0"/>
              <a:t> </a:t>
            </a:r>
            <a:r>
              <a:rPr lang="fr-FR" sz="4500" b="1" dirty="0" smtClean="0">
                <a:solidFill>
                  <a:srgbClr val="FF0066"/>
                </a:solidFill>
              </a:rPr>
              <a:t>D</a:t>
            </a:r>
            <a:r>
              <a:rPr lang="fr-FR" sz="4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</a:t>
            </a:r>
            <a:r>
              <a:rPr lang="fr-FR" sz="4500" b="1" dirty="0" smtClean="0"/>
              <a:t> </a:t>
            </a:r>
            <a:r>
              <a:rPr lang="fr-FR" sz="4500" b="1" dirty="0" smtClean="0">
                <a:solidFill>
                  <a:srgbClr val="92D050"/>
                </a:solidFill>
              </a:rPr>
              <a:t>J</a:t>
            </a:r>
            <a:r>
              <a:rPr lang="fr-FR" sz="4500" b="1" dirty="0" smtClean="0">
                <a:solidFill>
                  <a:srgbClr val="FF0066"/>
                </a:solidFill>
              </a:rPr>
              <a:t>E</a:t>
            </a:r>
            <a:r>
              <a:rPr lang="fr-FR" sz="4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</a:t>
            </a:r>
            <a:endParaRPr lang="fr-FR" sz="45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395536" y="1916832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     </a:t>
            </a:r>
            <a:r>
              <a:rPr lang="en-US" sz="2400" b="1" dirty="0" err="1" smtClean="0"/>
              <a:t>Quand</a:t>
            </a:r>
            <a:r>
              <a:rPr lang="en-US" sz="2400" b="1" dirty="0" smtClean="0"/>
              <a:t> la </a:t>
            </a:r>
            <a:r>
              <a:rPr lang="en-US" sz="2400" b="1" dirty="0" err="1" smtClean="0"/>
              <a:t>partie</a:t>
            </a:r>
            <a:r>
              <a:rPr lang="en-US" sz="2400" b="1" dirty="0" smtClean="0"/>
              <a:t> commence, </a:t>
            </a:r>
            <a:r>
              <a:rPr lang="en-US" sz="2400" b="1" dirty="0" err="1" smtClean="0"/>
              <a:t>une</a:t>
            </a:r>
            <a:r>
              <a:rPr lang="en-US" sz="2400" b="1" dirty="0" smtClean="0"/>
              <a:t> grille </a:t>
            </a:r>
            <a:r>
              <a:rPr lang="en-US" sz="2400" b="1" dirty="0" err="1" smtClean="0"/>
              <a:t>aléatoire</a:t>
            </a:r>
            <a:r>
              <a:rPr lang="en-US" sz="2400" b="1" dirty="0" smtClean="0"/>
              <a:t> sera </a:t>
            </a:r>
            <a:r>
              <a:rPr lang="en-US" sz="2400" b="1" dirty="0" err="1" smtClean="0"/>
              <a:t>affichée</a:t>
            </a:r>
            <a:r>
              <a:rPr lang="en-US" sz="2400" b="1" dirty="0" smtClean="0"/>
              <a:t> !</a:t>
            </a:r>
            <a:endParaRPr lang="fr-FR" sz="2400" b="1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3059832" y="3356992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4644008" y="4221088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4221088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3851920" y="3356992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3059832" y="4221088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4644008" y="3356992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5436096" y="4221088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5436096" y="3356992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3059832" y="5013176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3851920" y="5013176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4644008" y="5013176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>
          <a:xfrm>
            <a:off x="5436096" y="5013176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3059832" y="5805264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3851920" y="5805264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à coins arrondis 20"/>
          <p:cNvSpPr/>
          <p:nvPr/>
        </p:nvSpPr>
        <p:spPr>
          <a:xfrm>
            <a:off x="4644008" y="5805264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>
          <a:xfrm>
            <a:off x="5436096" y="5805264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55576" y="3645024"/>
            <a:ext cx="648072" cy="5760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55576" y="4365104"/>
            <a:ext cx="648072" cy="576064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755576" y="5085184"/>
            <a:ext cx="648072" cy="576064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7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autoRev="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autoRev="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500" autoRev="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autoRev="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7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50" autoRev="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550" autoRev="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550" autoRev="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50" autoRev="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00"/>
                            </p:stCondLst>
                            <p:childTnLst>
                              <p:par>
                                <p:cTn id="48" presetID="27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850" autoRev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850" autoRev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850" autoRev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850" autoRev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12" grpId="0" animBg="1"/>
      <p:bldP spid="13" grpId="0" animBg="1"/>
      <p:bldP spid="15" grpId="0" animBg="1"/>
      <p:bldP spid="21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692696"/>
            <a:ext cx="927546" cy="92754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63688" y="764704"/>
            <a:ext cx="70567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 dirty="0" smtClean="0">
                <a:solidFill>
                  <a:srgbClr val="92D050"/>
                </a:solidFill>
              </a:rPr>
              <a:t>E</a:t>
            </a:r>
            <a:r>
              <a:rPr lang="fr-FR" sz="4500" b="1" dirty="0" smtClean="0">
                <a:solidFill>
                  <a:srgbClr val="FF0066"/>
                </a:solidFill>
              </a:rPr>
              <a:t>X</a:t>
            </a:r>
            <a:r>
              <a:rPr lang="fr-FR" sz="4500" b="1" dirty="0" smtClean="0">
                <a:solidFill>
                  <a:srgbClr val="FFC000"/>
                </a:solidFill>
              </a:rPr>
              <a:t>P</a:t>
            </a:r>
            <a:r>
              <a:rPr lang="fr-FR" sz="4500" b="1" dirty="0" smtClean="0">
                <a:solidFill>
                  <a:srgbClr val="FF0066"/>
                </a:solidFill>
              </a:rPr>
              <a:t>L</a:t>
            </a:r>
            <a:r>
              <a:rPr lang="fr-FR" sz="4500" b="1" dirty="0" smtClean="0">
                <a:solidFill>
                  <a:srgbClr val="0070C0"/>
                </a:solidFill>
              </a:rPr>
              <a:t>I</a:t>
            </a:r>
            <a:r>
              <a:rPr lang="fr-FR" sz="4500" b="1" dirty="0" smtClean="0">
                <a:solidFill>
                  <a:srgbClr val="FFC000"/>
                </a:solidFill>
              </a:rPr>
              <a:t>C</a:t>
            </a:r>
            <a:r>
              <a:rPr lang="fr-FR" sz="4500" b="1" dirty="0" smtClean="0">
                <a:solidFill>
                  <a:srgbClr val="92D050"/>
                </a:solidFill>
              </a:rPr>
              <a:t>A</a:t>
            </a:r>
            <a:r>
              <a:rPr lang="fr-FR" sz="4500" b="1" dirty="0" smtClean="0">
                <a:solidFill>
                  <a:srgbClr val="FF0066"/>
                </a:solidFill>
              </a:rPr>
              <a:t>T</a:t>
            </a:r>
            <a:r>
              <a:rPr lang="fr-FR" sz="4500" b="1" dirty="0" smtClean="0">
                <a:solidFill>
                  <a:srgbClr val="0070C0"/>
                </a:solidFill>
              </a:rPr>
              <a:t>I</a:t>
            </a:r>
            <a:r>
              <a:rPr lang="fr-FR" sz="4500" b="1" dirty="0" smtClean="0">
                <a:solidFill>
                  <a:srgbClr val="FF0066"/>
                </a:solidFill>
              </a:rPr>
              <a:t>O</a:t>
            </a:r>
            <a:r>
              <a:rPr lang="fr-FR" sz="4500" b="1" dirty="0" smtClean="0">
                <a:solidFill>
                  <a:srgbClr val="FFC000"/>
                </a:solidFill>
              </a:rPr>
              <a:t>N</a:t>
            </a:r>
            <a:r>
              <a:rPr lang="fr-FR" sz="4500" b="1" dirty="0" smtClean="0"/>
              <a:t> </a:t>
            </a:r>
            <a:r>
              <a:rPr lang="fr-FR" sz="4500" b="1" dirty="0" smtClean="0">
                <a:solidFill>
                  <a:srgbClr val="FF0066"/>
                </a:solidFill>
              </a:rPr>
              <a:t>D</a:t>
            </a:r>
            <a:r>
              <a:rPr lang="fr-FR" sz="4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</a:t>
            </a:r>
            <a:r>
              <a:rPr lang="fr-FR" sz="4500" b="1" dirty="0" smtClean="0"/>
              <a:t> </a:t>
            </a:r>
            <a:r>
              <a:rPr lang="fr-FR" sz="4500" b="1" dirty="0" smtClean="0">
                <a:solidFill>
                  <a:srgbClr val="92D050"/>
                </a:solidFill>
              </a:rPr>
              <a:t>J</a:t>
            </a:r>
            <a:r>
              <a:rPr lang="fr-FR" sz="4500" b="1" dirty="0" smtClean="0">
                <a:solidFill>
                  <a:srgbClr val="FF0066"/>
                </a:solidFill>
              </a:rPr>
              <a:t>E</a:t>
            </a:r>
            <a:r>
              <a:rPr lang="fr-FR" sz="4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</a:t>
            </a:r>
            <a:endParaRPr lang="fr-FR" sz="45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395536" y="1916832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Le click </a:t>
            </a:r>
            <a:r>
              <a:rPr lang="en-US" sz="2400" b="1" dirty="0" err="1" smtClean="0"/>
              <a:t>sur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n’importe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quelle</a:t>
            </a:r>
            <a:r>
              <a:rPr lang="en-US" sz="2400" b="1" dirty="0" smtClean="0"/>
              <a:t> case, </a:t>
            </a:r>
            <a:r>
              <a:rPr lang="en-US" sz="2400" b="1" dirty="0" err="1" smtClean="0"/>
              <a:t>engendrera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l’inversion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sa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couleur</a:t>
            </a:r>
            <a:r>
              <a:rPr lang="en-US" sz="2400" b="1" dirty="0" smtClean="0"/>
              <a:t>  et des </a:t>
            </a:r>
            <a:r>
              <a:rPr lang="en-US" sz="2400" b="1" dirty="0" err="1" smtClean="0"/>
              <a:t>quatre</a:t>
            </a:r>
            <a:r>
              <a:rPr lang="en-US" sz="2400" b="1" dirty="0" smtClean="0"/>
              <a:t> cases </a:t>
            </a:r>
            <a:r>
              <a:rPr lang="en-US" sz="2400" b="1" dirty="0" err="1" smtClean="0"/>
              <a:t>adjacentes</a:t>
            </a:r>
            <a:r>
              <a:rPr lang="en-US" sz="2400" b="1" dirty="0" smtClean="0"/>
              <a:t>  à </a:t>
            </a:r>
            <a:r>
              <a:rPr lang="en-US" sz="2400" b="1" dirty="0" err="1" smtClean="0"/>
              <a:t>elle</a:t>
            </a:r>
            <a:r>
              <a:rPr lang="en-US" sz="2400" b="1" dirty="0" smtClean="0"/>
              <a:t> !</a:t>
            </a:r>
            <a:endParaRPr lang="fr-FR" sz="2400" b="1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3059832" y="3356992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4644008" y="4221088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4221088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3851920" y="3356992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3059832" y="4221088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4644008" y="3356992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5436096" y="4221088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5436096" y="3356992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3059832" y="5013176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3851920" y="5013176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4644008" y="5013176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>
          <a:xfrm>
            <a:off x="5436096" y="5013176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3059832" y="5805264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3851920" y="5805264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à coins arrondis 20"/>
          <p:cNvSpPr/>
          <p:nvPr/>
        </p:nvSpPr>
        <p:spPr>
          <a:xfrm>
            <a:off x="4644008" y="5805264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>
          <a:xfrm>
            <a:off x="5436096" y="5805264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55576" y="3645024"/>
            <a:ext cx="648072" cy="5760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55576" y="4365104"/>
            <a:ext cx="648072" cy="576064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755576" y="5085184"/>
            <a:ext cx="648072" cy="576064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 descr="fing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7101408"/>
            <a:ext cx="1127992" cy="1593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95837E-6 L -0.0066 -0.399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FE1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2" grpId="0" animBg="1"/>
      <p:bldP spid="13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692696"/>
            <a:ext cx="927546" cy="92754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63688" y="764704"/>
            <a:ext cx="70567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 dirty="0" smtClean="0">
                <a:solidFill>
                  <a:srgbClr val="92D050"/>
                </a:solidFill>
              </a:rPr>
              <a:t>E</a:t>
            </a:r>
            <a:r>
              <a:rPr lang="fr-FR" sz="4500" b="1" dirty="0" smtClean="0">
                <a:solidFill>
                  <a:srgbClr val="FF0066"/>
                </a:solidFill>
              </a:rPr>
              <a:t>X</a:t>
            </a:r>
            <a:r>
              <a:rPr lang="fr-FR" sz="4500" b="1" dirty="0" smtClean="0">
                <a:solidFill>
                  <a:srgbClr val="FFC000"/>
                </a:solidFill>
              </a:rPr>
              <a:t>P</a:t>
            </a:r>
            <a:r>
              <a:rPr lang="fr-FR" sz="4500" b="1" dirty="0" smtClean="0">
                <a:solidFill>
                  <a:srgbClr val="FF0066"/>
                </a:solidFill>
              </a:rPr>
              <a:t>L</a:t>
            </a:r>
            <a:r>
              <a:rPr lang="fr-FR" sz="4500" b="1" dirty="0" smtClean="0">
                <a:solidFill>
                  <a:srgbClr val="0070C0"/>
                </a:solidFill>
              </a:rPr>
              <a:t>I</a:t>
            </a:r>
            <a:r>
              <a:rPr lang="fr-FR" sz="4500" b="1" dirty="0" smtClean="0">
                <a:solidFill>
                  <a:srgbClr val="FFC000"/>
                </a:solidFill>
              </a:rPr>
              <a:t>C</a:t>
            </a:r>
            <a:r>
              <a:rPr lang="fr-FR" sz="4500" b="1" dirty="0" smtClean="0">
                <a:solidFill>
                  <a:srgbClr val="92D050"/>
                </a:solidFill>
              </a:rPr>
              <a:t>A</a:t>
            </a:r>
            <a:r>
              <a:rPr lang="fr-FR" sz="4500" b="1" dirty="0" smtClean="0">
                <a:solidFill>
                  <a:srgbClr val="FF0066"/>
                </a:solidFill>
              </a:rPr>
              <a:t>T</a:t>
            </a:r>
            <a:r>
              <a:rPr lang="fr-FR" sz="4500" b="1" dirty="0" smtClean="0">
                <a:solidFill>
                  <a:srgbClr val="0070C0"/>
                </a:solidFill>
              </a:rPr>
              <a:t>I</a:t>
            </a:r>
            <a:r>
              <a:rPr lang="fr-FR" sz="4500" b="1" dirty="0" smtClean="0">
                <a:solidFill>
                  <a:srgbClr val="FF0066"/>
                </a:solidFill>
              </a:rPr>
              <a:t>O</a:t>
            </a:r>
            <a:r>
              <a:rPr lang="fr-FR" sz="4500" b="1" dirty="0" smtClean="0">
                <a:solidFill>
                  <a:srgbClr val="FFC000"/>
                </a:solidFill>
              </a:rPr>
              <a:t>N</a:t>
            </a:r>
            <a:r>
              <a:rPr lang="fr-FR" sz="4500" b="1" dirty="0" smtClean="0"/>
              <a:t> </a:t>
            </a:r>
            <a:r>
              <a:rPr lang="fr-FR" sz="4500" b="1" dirty="0" smtClean="0">
                <a:solidFill>
                  <a:srgbClr val="FF0066"/>
                </a:solidFill>
              </a:rPr>
              <a:t>D</a:t>
            </a:r>
            <a:r>
              <a:rPr lang="fr-FR" sz="4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</a:t>
            </a:r>
            <a:r>
              <a:rPr lang="fr-FR" sz="4500" b="1" dirty="0" smtClean="0"/>
              <a:t> </a:t>
            </a:r>
            <a:r>
              <a:rPr lang="fr-FR" sz="4500" b="1" dirty="0" smtClean="0">
                <a:solidFill>
                  <a:srgbClr val="92D050"/>
                </a:solidFill>
              </a:rPr>
              <a:t>J</a:t>
            </a:r>
            <a:r>
              <a:rPr lang="fr-FR" sz="4500" b="1" dirty="0" smtClean="0">
                <a:solidFill>
                  <a:srgbClr val="FF0066"/>
                </a:solidFill>
              </a:rPr>
              <a:t>E</a:t>
            </a:r>
            <a:r>
              <a:rPr lang="fr-FR" sz="4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</a:t>
            </a:r>
            <a:endParaRPr lang="fr-FR" sz="45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395536" y="1916832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Le but du </a:t>
            </a:r>
            <a:r>
              <a:rPr lang="en-US" sz="2400" b="1" dirty="0" err="1" smtClean="0"/>
              <a:t>jeu</a:t>
            </a:r>
            <a:r>
              <a:rPr lang="en-US" sz="2400" b="1" dirty="0" smtClean="0"/>
              <a:t> et de </a:t>
            </a:r>
            <a:r>
              <a:rPr lang="en-US" sz="2400" b="1" dirty="0" err="1" smtClean="0"/>
              <a:t>rendre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toute</a:t>
            </a:r>
            <a:r>
              <a:rPr lang="en-US" sz="2400" b="1" dirty="0" smtClean="0"/>
              <a:t> les </a:t>
            </a:r>
            <a:r>
              <a:rPr lang="en-US" sz="2400" b="1" dirty="0" err="1" smtClean="0"/>
              <a:t>lampes</a:t>
            </a:r>
            <a:r>
              <a:rPr lang="en-US" sz="2400" b="1" dirty="0" smtClean="0"/>
              <a:t> en </a:t>
            </a:r>
            <a:r>
              <a:rPr lang="en-US" sz="2400" b="1" dirty="0" err="1" smtClean="0"/>
              <a:t>etat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eteinte</a:t>
            </a:r>
            <a:r>
              <a:rPr lang="en-US" sz="2400" b="1" dirty="0" smtClean="0"/>
              <a:t> , de preference en un </a:t>
            </a:r>
            <a:r>
              <a:rPr lang="en-US" sz="2400" b="1" dirty="0" err="1" smtClean="0"/>
              <a:t>nombre</a:t>
            </a:r>
            <a:r>
              <a:rPr lang="en-US" sz="2400" b="1" dirty="0" smtClean="0"/>
              <a:t> minimum de coups !</a:t>
            </a:r>
            <a:endParaRPr lang="fr-FR" sz="2400" b="1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3059832" y="3356992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4644008" y="4221088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4221088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3851920" y="3356992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3059832" y="4221088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4644008" y="3356992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5436096" y="4221088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5436096" y="3356992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3059832" y="5013176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3851920" y="5013176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4644008" y="5013176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>
          <a:xfrm>
            <a:off x="5436096" y="5013176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3059832" y="5805264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3851920" y="5805264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à coins arrondis 20"/>
          <p:cNvSpPr/>
          <p:nvPr/>
        </p:nvSpPr>
        <p:spPr>
          <a:xfrm>
            <a:off x="4644008" y="5805264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>
          <a:xfrm>
            <a:off x="5436096" y="5805264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55576" y="3645024"/>
            <a:ext cx="648072" cy="57606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55576" y="4365104"/>
            <a:ext cx="648072" cy="576064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755576" y="5085184"/>
            <a:ext cx="648072" cy="576064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 descr="fing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7101408"/>
            <a:ext cx="1127992" cy="1593512"/>
          </a:xfrm>
          <a:prstGeom prst="rect">
            <a:avLst/>
          </a:prstGeom>
        </p:spPr>
      </p:pic>
      <p:pic>
        <p:nvPicPr>
          <p:cNvPr id="31" name="Image 30" descr="congratsa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3861048"/>
            <a:ext cx="3059832" cy="2518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74283E-6 C -0.00052 -0.05089 0.02083 -0.16259 -0.03229 -0.18849 C -0.05122 -0.1878 -0.07031 -0.18849 -0.08924 -0.18641 C -0.10938 -0.1841 -0.12899 -0.17161 -0.14913 -0.16814 C -0.15278 -0.16883 -0.1566 -0.16791 -0.1599 -0.16999 C -0.16146 -0.17091 -0.16146 -0.17415 -0.16146 -0.17623 C -0.16146 -0.20237 -0.16077 -0.20283 -0.15226 -0.22549 C -0.13889 -0.26111 -0.12083 -0.30297 -0.08924 -0.31152 C -0.07622 -0.33673 -0.07986 -0.32702 -0.08768 -0.39154 C -0.08802 -0.39501 -0.09271 -0.39293 -0.09531 -0.39339 C -0.09896 -0.39409 -0.10243 -0.39478 -0.10608 -0.39547 C -0.12327 -0.39085 -0.1382 -0.39686 -0.15382 -0.4038 C -0.15295 -0.40218 -0.14722 -0.39108 -0.14757 -0.38946 C -0.14827 -0.38622 -0.15174 -0.3853 -0.15382 -0.38322 C -0.1599 -0.38391 -0.16632 -0.38322 -0.17222 -0.3853 C -0.17778 -0.38738 -0.1816 -0.41467 -0.18299 -0.42207 C -0.18438 -0.4415 -0.18872 -0.46647 -0.17986 -0.48359 C -0.18177 -0.49608 -0.1842 -0.52105 -0.18768 -0.53493 C -0.18889 -0.54025 -0.19236 -0.54418 -0.19375 -0.54927 C -0.19479 -0.55297 -0.19636 -0.56453 -0.19688 -0.56777 C -0.19583 -0.57193 -0.19705 -0.57956 -0.19375 -0.58003 C -0.16754 -0.58303 -0.14254 -0.57124 -0.11684 -0.56777 C -0.1059 -0.56407 -0.10452 -0.56476 -0.09844 -0.55135 C -0.09254 -0.497 -0.09705 -0.47619 -0.11215 -0.43456 C -0.09514 -0.41883 -0.07309 -0.43571 -0.05833 -0.4489 C -0.04792 -0.48891 -0.06875 -0.40727 -0.05226 -0.55343 C -0.05035 -0.57124 -0.04445 -0.58766 -0.03993 -0.60454 C -0.02865 -0.64732 -0.02622 -0.66929 0.00781 -0.67831 C 0.03003 -0.69057 0.01962 -0.68733 0.03854 -0.69057 C 0.06337 -0.68641 0.06597 -0.69103 0.07552 -0.66189 C 0.08003 -0.62697 0.06771 -0.59575 0.05399 -0.56777 C 0.05451 -0.56569 0.05469 -0.56337 0.05538 -0.56152 C 0.05625 -0.55921 0.05972 -0.55713 0.05851 -0.55528 C 0.05607 -0.55135 0.05121 -0.55135 0.04774 -0.54927 C 0.03889 -0.54395 0.02969 -0.54025 0.0217 -0.53285 C 0.01788 -0.5229 0.01406 -0.51735 0.01232 -0.50625 C 0.01337 -0.49538 0.01198 -0.48336 0.01545 -0.47341 C 0.02934 -0.43248 0.06441 -0.43178 0.09236 -0.42415 C 0.1059 -0.40681 0.09774 -0.39108 0.08923 -0.37304 C 0.08298 -0.35963 0.07413 -0.34367 0.06476 -0.33396 C 0.05642 -0.3254 0.04583 -0.31939 0.03698 -0.31152 C 0.02899 -0.30436 0.02066 -0.30343 0.01232 -0.29719 C 0.00903 -0.29487 0.00312 -0.28886 0.00312 -0.28886 C -0.00035 -0.26573 -0.00226 -0.2588 0.00469 -0.22549 C 0.00607 -0.21925 0.02222 -0.21763 0.02465 -0.21717 C -0.01632 -0.20098 -0.05729 -0.21208 -0.1 -0.21509 C -0.10399 -0.21717 -0.10833 -0.21832 -0.11215 -0.22133 C -0.11458 -0.22318 -0.11615 -0.22711 -0.1184 -0.22942 C -0.12031 -0.23127 -0.1224 -0.2322 -0.12448 -0.23359 C -0.1316 -0.24746 -0.1316 -0.2507 -0.14462 -0.25417 C -0.14618 -0.25556 -0.14757 -0.25718 -0.14913 -0.25833 C -0.15156 -0.25995 -0.15504 -0.25949 -0.15677 -0.26226 C -0.15851 -0.26504 -0.15781 -0.2692 -0.15833 -0.27267 C -0.15226 -0.32771 -0.12396 -0.37882 -0.10139 -0.42415 C -0.09306 -0.4408 -0.0875 -0.45375 -0.07379 -0.46115 C -0.05938 -0.45792 -0.06754 -0.45861 -0.05833 -0.44682 C -0.10382 -0.43479 -0.14827 -0.41398 -0.19375 -0.40172 C -0.21511 -0.38761 -0.19479 -0.43201 -0.19375 -0.43456 C -0.18802 -0.44797 -0.17882 -0.46855 -0.16754 -0.47549 C -0.16094 -0.47942 -0.15313 -0.47827 -0.14601 -0.47966 C -0.13733 -0.47757 -0.12795 -0.47827 -0.11997 -0.47341 C -0.08455 -0.45167 -0.0632 -0.40403 -0.03681 -0.36888 C -0.04827 -0.40218 -0.05434 -0.40079 -0.07222 -0.42623 C -0.08247 -0.4408 -0.09167 -0.4563 -0.10139 -0.47133 C -0.10504 -0.47688 -0.1092 -0.48151 -0.11215 -0.48775 C -0.11476 -0.4933 -0.11997 -0.50417 -0.11997 -0.50417 C -0.11268 -0.51365 -0.11024 -0.51828 -0.09844 -0.52267 C -0.08681 -0.52683 -0.06302 -0.53077 -0.06302 -0.53077 C -0.05018 -0.53007 -0.03733 -0.53007 -0.02448 -0.52868 C -0.01979 -0.52822 -0.01528 -0.5266 -0.01077 -0.52475 C -0.00903 -0.52406 -0.00417 -0.52059 -0.00608 -0.52059 C -0.01042 -0.52059 -0.02518 -0.53447 -0.02604 -0.53493 C -0.0474 -0.54742 -0.0717 -0.54626 -0.09375 -0.55528 C -0.08577 -0.58696 -0.05521 -0.61102 -0.03229 -0.61888 C -0.02413 -0.6168 -0.01528 -0.61726 -0.00764 -0.61287 C -0.00365 -0.61055 0.00312 -0.58188 0.00469 -0.57586 C 0.00573 -0.56407 0.00937 -0.5273 0.00937 -0.52267 C 0.00937 -0.47064 0.01875 -0.41768 -0.01997 -0.39547 C -0.02587 -0.39201 -0.03229 -0.39062 -0.03837 -0.38738 C -0.07465 -0.36818 -0.04184 -0.38021 -0.0783 -0.36888 C -0.10191 -0.34876 -0.09236 -0.35547 -0.10608 -0.34645 C -0.11754 -0.28562 -0.08212 -0.20977 -0.03524 -0.20075 C -0.01806 -0.20329 -0.00538 -0.20745 0.01076 -0.21115 C 0.01389 -0.21046 0.01771 -0.21185 0.02014 -0.20907 C 0.02083 -0.20838 0.0243 -0.1915 0.02465 -0.18849 C 0.02726 -0.16814 0.02847 -0.14732 0.0309 -0.12697 C 0.03038 -0.09899 0.03212 -0.07078 0.02934 -0.04302 C 0.02812 -0.03007 0.01875 -0.01874 0.01545 -0.00625 C 0.01493 0.00601 0.01389 0.03075 0.01389 0.03075 " pathEditMode="relative" ptsTypes="ffffffffffffffffffffffffffffffffffffffffffffffffffffffffffffffffffffffffffffffffffffffff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i="1" dirty="0" smtClean="0"/>
              <a:t>Les </a:t>
            </a:r>
            <a:r>
              <a:rPr lang="fr-FR" sz="3600" i="1" dirty="0" err="1" smtClean="0"/>
              <a:t>differentes</a:t>
            </a:r>
            <a:r>
              <a:rPr lang="fr-FR" sz="3600" i="1" smtClean="0"/>
              <a:t> versions du jeu…</a:t>
            </a:r>
            <a:endParaRPr lang="fr-FR" sz="3600" i="1" dirty="0"/>
          </a:p>
        </p:txBody>
      </p:sp>
      <p:pic>
        <p:nvPicPr>
          <p:cNvPr id="4" name="Image 3" descr="l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3042" y="1357298"/>
            <a:ext cx="1500198" cy="1500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 descr="l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6380" y="1285860"/>
            <a:ext cx="1500198" cy="1500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5" descr="l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5918" y="4286256"/>
            <a:ext cx="1500198" cy="1500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 descr="l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3504" y="4214818"/>
            <a:ext cx="1571636" cy="1500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285720" y="3286124"/>
            <a:ext cx="964413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3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   Lights Out </a:t>
            </a:r>
            <a:r>
              <a:rPr lang="fr-FR" sz="3600" b="1" cap="none" spc="0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Classic</a:t>
            </a:r>
            <a:r>
              <a:rPr lang="fr-FR" sz="3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      Lights Out 2000</a:t>
            </a:r>
            <a:endParaRPr lang="fr-FR" sz="3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158" y="6000768"/>
            <a:ext cx="964413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3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   Lights Out Cube       Lights Out </a:t>
            </a:r>
            <a:r>
              <a:rPr lang="fr-FR" sz="3600" b="1" cap="none" spc="0" dirty="0" err="1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Delux</a:t>
            </a:r>
            <a:endParaRPr lang="fr-FR" sz="3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75656" y="2636912"/>
            <a:ext cx="6552728" cy="923330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CONCEPTION</a:t>
            </a:r>
            <a:endParaRPr lang="fr-FR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80278" y="620688"/>
            <a:ext cx="6552728" cy="923330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CONCEPTION</a:t>
            </a:r>
            <a:endParaRPr lang="fr-FR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3074" name="Picture 2" descr="C:\Users\super soft\Downloads\mathématiqu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56642" y="2132856"/>
            <a:ext cx="3528392" cy="25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uper soft\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867" y="2132856"/>
            <a:ext cx="375419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259632" y="5301208"/>
            <a:ext cx="180020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Partie Graphique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796136" y="5301208"/>
            <a:ext cx="223687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Partie Conceptuelle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27196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9632" y="2820164"/>
            <a:ext cx="7151573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sz="5400" dirty="0"/>
              <a:t>Diagramme des modules</a:t>
            </a:r>
          </a:p>
        </p:txBody>
      </p:sp>
    </p:spTree>
    <p:extLst>
      <p:ext uri="{BB962C8B-B14F-4D97-AF65-F5344CB8AC3E}">
        <p14:creationId xmlns:p14="http://schemas.microsoft.com/office/powerpoint/2010/main" xmlns="" val="775342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 de texte 2"/>
          <p:cNvSpPr txBox="1">
            <a:spLocks noChangeArrowheads="1"/>
          </p:cNvSpPr>
          <p:nvPr/>
        </p:nvSpPr>
        <p:spPr bwMode="auto">
          <a:xfrm>
            <a:off x="2699792" y="188640"/>
            <a:ext cx="2930510" cy="625428"/>
          </a:xfrm>
          <a:prstGeom prst="rect">
            <a:avLst/>
          </a:prstGeom>
          <a:solidFill>
            <a:srgbClr val="00B0F0"/>
          </a:solidFill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3200" b="1" dirty="0">
                <a:solidFill>
                  <a:schemeClr val="bg1"/>
                </a:solidFill>
                <a:effectLst/>
                <a:latin typeface="Calibri"/>
                <a:ea typeface="Calibri"/>
                <a:cs typeface="Times New Roman"/>
              </a:rPr>
              <a:t>Début de jeu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1331640" y="968985"/>
            <a:ext cx="1762080" cy="5878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4220845" y="968985"/>
            <a:ext cx="478155" cy="701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3714249" y="2180565"/>
            <a:ext cx="506596" cy="10949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1913890" y="2180565"/>
            <a:ext cx="1014095" cy="10949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73053" y="3551094"/>
            <a:ext cx="16726" cy="10956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1201421" y="4798034"/>
            <a:ext cx="1656012" cy="6572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3714249" y="5097905"/>
            <a:ext cx="1605280" cy="616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4746860" y="6019439"/>
            <a:ext cx="1364380" cy="4276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1100906" y="5955623"/>
            <a:ext cx="1281180" cy="461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8"/>
          <p:cNvSpPr>
            <a:spLocks noChangeArrowheads="1"/>
          </p:cNvSpPr>
          <p:nvPr/>
        </p:nvSpPr>
        <p:spPr bwMode="auto">
          <a:xfrm>
            <a:off x="0" y="2454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5316855" y="936917"/>
            <a:ext cx="1098550" cy="701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>
            <a:off x="3916045" y="2180565"/>
            <a:ext cx="3680292" cy="2691447"/>
          </a:xfrm>
          <a:prstGeom prst="straightConnector1">
            <a:avLst/>
          </a:prstGeom>
          <a:ln w="3492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 de texte 2"/>
          <p:cNvSpPr txBox="1">
            <a:spLocks noChangeArrowheads="1"/>
          </p:cNvSpPr>
          <p:nvPr/>
        </p:nvSpPr>
        <p:spPr bwMode="auto">
          <a:xfrm>
            <a:off x="0" y="1700808"/>
            <a:ext cx="2282438" cy="425501"/>
          </a:xfrm>
          <a:prstGeom prst="rect">
            <a:avLst/>
          </a:prstGeom>
          <a:solidFill>
            <a:srgbClr val="00B0F0"/>
          </a:solidFill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2000" b="1" dirty="0" smtClean="0">
                <a:solidFill>
                  <a:schemeClr val="bg1"/>
                </a:solidFill>
                <a:ea typeface="Calibri"/>
                <a:cs typeface="Times New Roman"/>
              </a:rPr>
              <a:t>Editer une grille</a:t>
            </a:r>
            <a:endParaRPr lang="fr-FR" sz="2000" b="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28" name="Zone de texte 2"/>
          <p:cNvSpPr txBox="1">
            <a:spLocks noChangeArrowheads="1"/>
          </p:cNvSpPr>
          <p:nvPr/>
        </p:nvSpPr>
        <p:spPr bwMode="auto">
          <a:xfrm>
            <a:off x="2411760" y="1700808"/>
            <a:ext cx="3384376" cy="392159"/>
          </a:xfrm>
          <a:prstGeom prst="rect">
            <a:avLst/>
          </a:prstGeom>
          <a:solidFill>
            <a:srgbClr val="00B0F0"/>
          </a:solidFill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b="1" dirty="0" smtClean="0">
                <a:solidFill>
                  <a:schemeClr val="bg1"/>
                </a:solidFill>
                <a:ea typeface="Calibri"/>
                <a:cs typeface="Times New Roman"/>
              </a:rPr>
              <a:t>Générer une grille  aléatoirement</a:t>
            </a:r>
            <a:endParaRPr lang="fr-FR" b="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1" name="Zone de texte 2"/>
          <p:cNvSpPr txBox="1">
            <a:spLocks noChangeArrowheads="1"/>
          </p:cNvSpPr>
          <p:nvPr/>
        </p:nvSpPr>
        <p:spPr bwMode="auto">
          <a:xfrm>
            <a:off x="5940152" y="1700808"/>
            <a:ext cx="3203848" cy="446276"/>
          </a:xfrm>
          <a:prstGeom prst="rect">
            <a:avLst/>
          </a:prstGeom>
          <a:solidFill>
            <a:srgbClr val="00B0F0"/>
          </a:solidFill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2000" b="1" dirty="0" smtClean="0">
                <a:solidFill>
                  <a:schemeClr val="bg1"/>
                </a:solidFill>
                <a:ea typeface="Calibri"/>
                <a:cs typeface="Times New Roman"/>
              </a:rPr>
              <a:t>Choisir une grille prédéfinie</a:t>
            </a:r>
            <a:endParaRPr lang="fr-FR" sz="2000" b="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2" name="Zone de texte 2"/>
          <p:cNvSpPr txBox="1">
            <a:spLocks noChangeArrowheads="1"/>
          </p:cNvSpPr>
          <p:nvPr/>
        </p:nvSpPr>
        <p:spPr bwMode="auto">
          <a:xfrm>
            <a:off x="1043608" y="3284984"/>
            <a:ext cx="4226654" cy="446276"/>
          </a:xfrm>
          <a:prstGeom prst="rect">
            <a:avLst/>
          </a:prstGeom>
          <a:solidFill>
            <a:srgbClr val="00B0F0"/>
          </a:solidFill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2000" b="1" dirty="0" smtClean="0">
                <a:solidFill>
                  <a:schemeClr val="bg1"/>
                </a:solidFill>
                <a:ea typeface="Calibri"/>
                <a:cs typeface="Times New Roman"/>
              </a:rPr>
              <a:t>Vérifier si la grille admet une solution </a:t>
            </a:r>
            <a:endParaRPr lang="fr-FR" sz="2000" b="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3" name="Zone de texte 2"/>
          <p:cNvSpPr txBox="1">
            <a:spLocks noChangeArrowheads="1"/>
          </p:cNvSpPr>
          <p:nvPr/>
        </p:nvSpPr>
        <p:spPr bwMode="auto">
          <a:xfrm>
            <a:off x="2051720" y="4725144"/>
            <a:ext cx="1800200" cy="446276"/>
          </a:xfrm>
          <a:prstGeom prst="rect">
            <a:avLst/>
          </a:prstGeom>
          <a:solidFill>
            <a:srgbClr val="00B0F0"/>
          </a:solidFill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2000" b="1" dirty="0" smtClean="0">
                <a:solidFill>
                  <a:schemeClr val="bg1"/>
                </a:solidFill>
                <a:ea typeface="Calibri"/>
                <a:cs typeface="Times New Roman"/>
              </a:rPr>
              <a:t>Jouer</a:t>
            </a:r>
            <a:endParaRPr lang="fr-FR" sz="2000" b="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4" name="Zone de texte 2"/>
          <p:cNvSpPr txBox="1">
            <a:spLocks noChangeArrowheads="1"/>
          </p:cNvSpPr>
          <p:nvPr/>
        </p:nvSpPr>
        <p:spPr bwMode="auto">
          <a:xfrm>
            <a:off x="0" y="5517232"/>
            <a:ext cx="2282438" cy="425501"/>
          </a:xfrm>
          <a:prstGeom prst="rect">
            <a:avLst/>
          </a:prstGeom>
          <a:solidFill>
            <a:srgbClr val="00B0F0"/>
          </a:solidFill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2000" b="1" dirty="0" smtClean="0">
                <a:solidFill>
                  <a:schemeClr val="bg1"/>
                </a:solidFill>
                <a:ea typeface="Calibri"/>
                <a:cs typeface="Times New Roman"/>
              </a:rPr>
              <a:t>Afficher la solution</a:t>
            </a:r>
            <a:endParaRPr lang="fr-FR" sz="2000" b="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5" name="Zone de texte 2"/>
          <p:cNvSpPr txBox="1">
            <a:spLocks noChangeArrowheads="1"/>
          </p:cNvSpPr>
          <p:nvPr/>
        </p:nvSpPr>
        <p:spPr bwMode="auto">
          <a:xfrm>
            <a:off x="2411760" y="6237312"/>
            <a:ext cx="2282438" cy="425501"/>
          </a:xfrm>
          <a:prstGeom prst="rect">
            <a:avLst/>
          </a:prstGeom>
          <a:solidFill>
            <a:srgbClr val="00B0F0"/>
          </a:solidFill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2000" b="1" dirty="0" smtClean="0">
                <a:solidFill>
                  <a:schemeClr val="bg1"/>
                </a:solidFill>
                <a:ea typeface="Calibri"/>
                <a:cs typeface="Times New Roman"/>
              </a:rPr>
              <a:t>Fin jeu</a:t>
            </a:r>
            <a:endParaRPr lang="fr-FR" sz="2000" b="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6" name="Zone de texte 2"/>
          <p:cNvSpPr txBox="1">
            <a:spLocks noChangeArrowheads="1"/>
          </p:cNvSpPr>
          <p:nvPr/>
        </p:nvSpPr>
        <p:spPr bwMode="auto">
          <a:xfrm>
            <a:off x="5364088" y="5661248"/>
            <a:ext cx="2282438" cy="425501"/>
          </a:xfrm>
          <a:prstGeom prst="rect">
            <a:avLst/>
          </a:prstGeom>
          <a:solidFill>
            <a:srgbClr val="00B0F0"/>
          </a:solidFill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2000" b="1" dirty="0" smtClean="0">
                <a:solidFill>
                  <a:schemeClr val="bg1"/>
                </a:solidFill>
                <a:ea typeface="Calibri"/>
                <a:cs typeface="Times New Roman"/>
              </a:rPr>
              <a:t>Gagner</a:t>
            </a:r>
            <a:endParaRPr lang="fr-FR" sz="2000" b="1" dirty="0">
              <a:solidFill>
                <a:schemeClr val="bg1"/>
              </a:solidFill>
              <a:ea typeface="Calibri"/>
              <a:cs typeface="Times New Roman"/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2915816" y="908720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5292080" y="908720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4139952" y="908720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1907704" y="2204864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067944" y="2204864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7308304" y="2204864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3275856" y="3789040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3851920" y="5085184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835696" y="5085184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580112" y="6093296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1187624" y="5877272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6701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889 0.08395 " pathEditMode="relative" ptsTypes="AA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923 0.08395 " pathEditMode="relative" ptsTypes="AA">
                                      <p:cBhvr>
                                        <p:cTn id="2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243 0.08395 " pathEditMode="relative" ptsTypes="AA">
                                      <p:cBhvr>
                                        <p:cTn id="2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47826E-6 L -0.04323 0.1207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" y="60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45 0.12604 " pathEditMode="relative" ptsTypes="AA">
                                      <p:cBhvr>
                                        <p:cTn id="5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3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3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32932E-6 L -0.37014 0.3566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0" y="178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5 " pathEditMode="relative" ptsTypes="AA">
                                      <p:cBhvr>
                                        <p:cTn id="7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3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965 0.07331 " pathEditMode="relative" ptsTypes="AA">
                                      <p:cBhvr>
                                        <p:cTn id="9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101 0.03146 " pathEditMode="relative" ptsTypes="AA">
                                      <p:cBhvr>
                                        <p:cTn id="9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3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8.51064E-7 L -0.10243 0.03145 " pathEditMode="relative" ptsTypes="AA">
                                      <p:cBhvr>
                                        <p:cTn id="11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042 0.05249 " pathEditMode="relative" ptsTypes="AA">
                                      <p:cBhvr>
                                        <p:cTn id="1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23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5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1" animBg="1"/>
      <p:bldP spid="35" grpId="2" animBg="1"/>
      <p:bldP spid="35" grpId="3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3" grpId="0" animBg="1"/>
      <p:bldP spid="43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1520" y="2636912"/>
            <a:ext cx="8408969" cy="923330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Les Besoins Fonctionnels</a:t>
            </a:r>
            <a:endParaRPr lang="fr-FR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17" name="Triangle isocèle 16"/>
          <p:cNvSpPr/>
          <p:nvPr/>
        </p:nvSpPr>
        <p:spPr>
          <a:xfrm>
            <a:off x="3275856" y="6912768"/>
            <a:ext cx="2376264" cy="1844824"/>
          </a:xfrm>
          <a:prstGeom prst="triangle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9144000" y="3933056"/>
            <a:ext cx="3352008" cy="92333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fr-FR" sz="54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New Game</a:t>
            </a:r>
            <a:endParaRPr lang="fr-FR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19" name="Image 18" descr="fing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2360" y="6858000"/>
            <a:ext cx="1127992" cy="1593512"/>
          </a:xfrm>
          <a:prstGeom prst="rect">
            <a:avLst/>
          </a:prstGeom>
        </p:spPr>
      </p:pic>
      <p:sp>
        <p:nvSpPr>
          <p:cNvPr id="20" name="Trapèze 19"/>
          <p:cNvSpPr/>
          <p:nvPr/>
        </p:nvSpPr>
        <p:spPr>
          <a:xfrm>
            <a:off x="2339752" y="8181528"/>
            <a:ext cx="4392488" cy="1512168"/>
          </a:xfrm>
          <a:prstGeom prst="trapezoid">
            <a:avLst>
              <a:gd name="adj" fmla="val 65003"/>
            </a:avLst>
          </a:prstGeom>
          <a:solidFill>
            <a:srgbClr val="00B0F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 descr="boulebleu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412776"/>
            <a:ext cx="1285974" cy="1202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 23" descr="bouleroug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4208" y="4509120"/>
            <a:ext cx="2342034" cy="1597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rapèze 24"/>
          <p:cNvSpPr/>
          <p:nvPr/>
        </p:nvSpPr>
        <p:spPr>
          <a:xfrm>
            <a:off x="1331640" y="9045624"/>
            <a:ext cx="6408712" cy="1512168"/>
          </a:xfrm>
          <a:prstGeom prst="trapezoid">
            <a:avLst>
              <a:gd name="adj" fmla="val 65003"/>
            </a:avLst>
          </a:prstGeom>
          <a:solidFill>
            <a:srgbClr val="7030A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à coins arrondis 25"/>
          <p:cNvSpPr/>
          <p:nvPr/>
        </p:nvSpPr>
        <p:spPr>
          <a:xfrm>
            <a:off x="7596336" y="188640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à coins arrondis 26"/>
          <p:cNvSpPr/>
          <p:nvPr/>
        </p:nvSpPr>
        <p:spPr>
          <a:xfrm>
            <a:off x="7596336" y="908720"/>
            <a:ext cx="648072" cy="648072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à coins arrondis 27"/>
          <p:cNvSpPr/>
          <p:nvPr/>
        </p:nvSpPr>
        <p:spPr>
          <a:xfrm>
            <a:off x="6876256" y="908720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à coins arrondis 28"/>
          <p:cNvSpPr/>
          <p:nvPr/>
        </p:nvSpPr>
        <p:spPr>
          <a:xfrm>
            <a:off x="7596336" y="1628800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à coins arrondis 29"/>
          <p:cNvSpPr/>
          <p:nvPr/>
        </p:nvSpPr>
        <p:spPr>
          <a:xfrm>
            <a:off x="8316416" y="908720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>
          <a:xfrm>
            <a:off x="7596336" y="908720"/>
            <a:ext cx="648072" cy="648072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rapèze 31"/>
          <p:cNvSpPr/>
          <p:nvPr/>
        </p:nvSpPr>
        <p:spPr>
          <a:xfrm>
            <a:off x="323528" y="9693696"/>
            <a:ext cx="8460432" cy="1800200"/>
          </a:xfrm>
          <a:prstGeom prst="trapezoid">
            <a:avLst>
              <a:gd name="adj" fmla="val 65003"/>
            </a:avLst>
          </a:prstGeom>
          <a:solidFill>
            <a:srgbClr val="FFC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77778E-6 -3.85754E-6 L -0.00295 -0.528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265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34783E-6 L -0.00399 -0.9669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4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022E-16 L -0.40764 -0.0041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948E-6 L 0.00139 -0.3847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9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0.05687 L -0.00885 -0.8504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45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5087E-6 L -0.00382 -0.72878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3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9.82659E-7 C -0.00104 -0.04 -0.004 -0.07537 -0.00625 -0.11422 C -0.00851 -0.15468 -0.00469 -0.13826 -0.00955 -0.15653 C -0.01059 -0.19537 -0.01007 -0.24254 -0.0158 -0.28138 C -0.01719 -0.34751 -0.01841 -0.41364 -0.02379 -0.47976 C -0.02604 -0.55722 -0.0191 -0.63861 -0.03334 -0.71445 C -0.03577 -0.75953 -0.03542 -0.80485 -0.03959 -0.84971 C -0.04045 -0.88693 -0.03264 -0.92092 -0.05226 -0.94705 C -0.05538 -0.94635 -0.05955 -0.94797 -0.06181 -0.94497 C -0.06736 -0.93757 -0.05677 -0.93479 -0.05556 -0.93433 C -0.04514 -0.93872 -0.04966 -0.94774 -0.05556 -0.9556 C -0.06632 -0.95028 -0.06372 -0.93664 -0.054 -0.93225 C -0.05174 -0.93641 -0.04653 -0.94312 -0.05226 -0.94913 C -0.054 -0.95098 -0.0566 -0.94774 -0.05868 -0.94705 C -0.06129 -0.93687 -0.06302 -0.92994 -0.054 -0.92601 C -0.05087 -0.9267 -0.0467 -0.92508 -0.04445 -0.92809 C -0.04288 -0.93017 -0.04445 -0.93433 -0.04601 -0.93641 C -0.04757 -0.93849 -0.05018 -0.9378 -0.05226 -0.93849 C -0.05486 -0.9378 -0.05851 -0.93919 -0.06025 -0.93641 C -0.06163 -0.9341 -0.06059 -0.92924 -0.05868 -0.92809 C -0.05573 -0.92647 -0.05226 -0.92948 -0.04913 -0.93017 C -0.05052 -0.94289 -0.04827 -0.94959 -0.05712 -0.95329 C -0.0592 -0.9526 -0.06268 -0.95398 -0.06337 -0.95121 C -0.06667 -0.93826 -0.06216 -0.93479 -0.05712 -0.92809 C -0.05504 -0.92878 -0.05174 -0.92763 -0.0507 -0.93017 C -0.05 -0.93225 -0.05434 -0.93387 -0.05556 -0.93225 C -0.05677 -0.93063 -0.05504 -0.92763 -0.054 -0.92601 C -0.05087 -0.92069 -0.04532 -0.91907 -0.04115 -0.91537 C -0.0217 -0.89803 -0.00469 -0.8756 0.01598 -0.86034 C 0.02813 -0.85133 0.04167 -0.84578 0.054 -0.83722 C 0.08317 -0.81687 0.10747 -0.78728 0.13664 -0.76739 C 0.15157 -0.75722 0.16737 -0.74936 0.18265 -0.73988 C 0.19463 -0.73248 0.20747 -0.72485 0.2191 -0.71653 C 0.23334 -0.70635 0.24567 -0.69479 0.26199 -0.69133 C 0.26702 -0.68647 0.26476 -0.68693 0.26824 -0.68693 " pathEditMode="relative" ptsTypes="ffffffffffffffffffffffffffffffffffA">
                                      <p:cBhvr>
                                        <p:cTn id="1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23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0" presetID="23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5" presetID="23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0" presetID="23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7341E-7 L 0.00208 -0.57156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2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16" grpId="2" animBg="1"/>
      <p:bldP spid="17" grpId="0" animBg="1"/>
      <p:bldP spid="18" grpId="0" animBg="1"/>
      <p:bldP spid="18" grpId="1" animBg="1"/>
      <p:bldP spid="20" grpId="0" animBg="1"/>
      <p:bldP spid="25" grpId="0" animBg="1"/>
      <p:bldP spid="26" grpId="0" animBg="1"/>
      <p:bldP spid="26" grpId="1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548680"/>
            <a:ext cx="7272808" cy="923330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Contexte  Motivation  </a:t>
            </a:r>
            <a:endParaRPr lang="fr-FR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1026" name="Picture 2" descr="C:\Users\super soft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8900" y="2708920"/>
            <a:ext cx="9152900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355" y="5301207"/>
            <a:ext cx="50305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sz="3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Module:</a:t>
            </a:r>
          </a:p>
          <a:p>
            <a:pPr algn="ctr"/>
            <a:r>
              <a:rPr lang="fr-FR" sz="36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Projet de Programmation</a:t>
            </a:r>
            <a:endParaRPr lang="fr-FR" sz="36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èze 3"/>
          <p:cNvSpPr/>
          <p:nvPr/>
        </p:nvSpPr>
        <p:spPr>
          <a:xfrm>
            <a:off x="251520" y="-1251520"/>
            <a:ext cx="8460432" cy="1800200"/>
          </a:xfrm>
          <a:prstGeom prst="trapezoid">
            <a:avLst>
              <a:gd name="adj" fmla="val 65003"/>
            </a:avLst>
          </a:prstGeom>
          <a:solidFill>
            <a:srgbClr val="FFC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Cadenas-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348880"/>
            <a:ext cx="3282280" cy="2051425"/>
          </a:xfrm>
          <a:prstGeom prst="rect">
            <a:avLst/>
          </a:prstGeom>
        </p:spPr>
      </p:pic>
      <p:pic>
        <p:nvPicPr>
          <p:cNvPr id="6" name="Image 5" descr="lampe_1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0152" y="2132856"/>
            <a:ext cx="1628378" cy="244256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isocèle 5"/>
          <p:cNvSpPr/>
          <p:nvPr/>
        </p:nvSpPr>
        <p:spPr>
          <a:xfrm>
            <a:off x="3275856" y="6912768"/>
            <a:ext cx="2376264" cy="1844824"/>
          </a:xfrm>
          <a:prstGeom prst="triangle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64757" y="2636912"/>
            <a:ext cx="8182496" cy="769441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4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Les Besoins non-Fonctionnels</a:t>
            </a:r>
            <a:endParaRPr lang="fr-FR" sz="4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77778E-6 -3.85754E-6 L -0.00295 -0.528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265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34783E-6 L -0.00399 -0.9669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4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isocèle 5"/>
          <p:cNvSpPr/>
          <p:nvPr/>
        </p:nvSpPr>
        <p:spPr>
          <a:xfrm>
            <a:off x="3275856" y="6912768"/>
            <a:ext cx="2376264" cy="1844824"/>
          </a:xfrm>
          <a:prstGeom prst="triangle">
            <a:avLst/>
          </a:prstGeom>
          <a:solidFill>
            <a:srgbClr val="92D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835274" y="2636912"/>
            <a:ext cx="3241465" cy="769441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4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Réalisation</a:t>
            </a:r>
            <a:endParaRPr lang="fr-FR" sz="4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39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77778E-6 -3.85754E-6 L -0.00295 -0.528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265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34783E-6 L -0.00399 -0.9669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4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uper soft\Downloads\Qt_Software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7668" y="1390238"/>
            <a:ext cx="8647961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1600" y="588862"/>
            <a:ext cx="7175940" cy="769441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4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Environnement logicielle</a:t>
            </a:r>
            <a:endParaRPr lang="fr-FR" sz="4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23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77778E-6 -3.85754E-6 L -0.00295 -0.528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26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0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268760"/>
            <a:ext cx="8511523" cy="4785395"/>
          </a:xfrm>
        </p:spPr>
      </p:pic>
      <p:sp>
        <p:nvSpPr>
          <p:cNvPr id="5" name="Arrondir un rectangle avec un coin diagonal 4"/>
          <p:cNvSpPr/>
          <p:nvPr/>
        </p:nvSpPr>
        <p:spPr>
          <a:xfrm>
            <a:off x="3203848" y="2348880"/>
            <a:ext cx="4104456" cy="2376264"/>
          </a:xfrm>
          <a:prstGeom prst="round2Diag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693928" y="260648"/>
            <a:ext cx="3886000" cy="769441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44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Splash</a:t>
            </a:r>
            <a:r>
              <a:rPr lang="fr-FR" sz="4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fr-FR" sz="44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screen</a:t>
            </a:r>
            <a:endParaRPr lang="fr-FR" sz="4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77778E-6 -3.85754E-6 L -0.00295 -0.528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26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451" y="858644"/>
            <a:ext cx="8712968" cy="5256584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374475" y="1074668"/>
            <a:ext cx="1008112" cy="79208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598611" y="1074668"/>
            <a:ext cx="1008112" cy="79208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822747" y="1074668"/>
            <a:ext cx="1008112" cy="79208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4046883" y="1074668"/>
            <a:ext cx="1008112" cy="79208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5271019" y="1074668"/>
            <a:ext cx="1008112" cy="79208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567163" y="1074668"/>
            <a:ext cx="1008112" cy="79208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7719291" y="1074668"/>
            <a:ext cx="1008112" cy="79208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302467" y="2802860"/>
            <a:ext cx="1008112" cy="79208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8151339" y="2082780"/>
            <a:ext cx="504056" cy="43204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8151339" y="2658844"/>
            <a:ext cx="504056" cy="43204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8151339" y="3234908"/>
            <a:ext cx="504056" cy="43204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404664"/>
            <a:ext cx="8286225" cy="46587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43808" y="692696"/>
            <a:ext cx="1152128" cy="576064"/>
          </a:xfrm>
          <a:prstGeom prst="rect">
            <a:avLst/>
          </a:prstGeom>
          <a:solidFill>
            <a:srgbClr val="FFFF00">
              <a:alpha val="43000"/>
            </a:srgbClr>
          </a:solidFill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60648"/>
            <a:ext cx="8280920" cy="5256584"/>
          </a:xfrm>
          <a:prstGeom prst="rect">
            <a:avLst/>
          </a:prstGeom>
        </p:spPr>
      </p:pic>
      <p:pic>
        <p:nvPicPr>
          <p:cNvPr id="6" name="Image 5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0192" y="1700808"/>
            <a:ext cx="1777023" cy="1777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51711E-6 C 0.00434 -0.01758 0.00035 0.00532 -0.00451 -0.0081 C -0.00572 -0.01133 -0.00347 -0.01503 -0.00295 -0.0185 C 0.0007 -0.01781 0.00469 -0.01897 0.00782 -0.01642 C 0.00955 -0.0148 0.00938 -0.01087 0.00938 -0.0081 C 0.00938 0.00717 0.0099 0.00439 0.00313 0.01017 C -0.0052 0.00601 -0.00642 0.00462 -0.0092 -0.00625 C -0.00746 -0.01781 -0.00659 -0.0192 0.00157 -0.02243 C 0.00469 -0.02105 0.00955 -0.02243 0.01077 -0.0185 C 0.01598 -0.00139 0.00382 -0.00023 -0.00295 0.00208 C -0.00503 0.00139 -0.00711 0.00046 -0.0092 -1.51711E-6 C -0.01371 -0.00093 -0.0184 -0.00093 -0.02291 -0.00208 C -0.0276 -0.00347 -0.03194 -0.0074 -0.0368 -0.0081 C -0.05677 -0.0111 -0.046 -0.00971 -0.06909 -0.01226 C -0.08454 -0.0192 -0.10052 -0.0185 -0.11684 -0.02058 C -0.11996 -0.01989 -0.1243 -0.02197 -0.12604 -0.0185 C -0.12777 -0.01503 -0.12743 -0.00786 -0.12447 -0.00625 C -0.12256 -0.00509 -0.11649 -0.01827 -0.11527 -0.02058 C -0.11597 -0.02082 -0.12378 -0.02521 -0.12447 -0.02058 C -0.12708 -0.00416 -0.12517 -0.00509 -0.1184 -0.00208 C -0.11562 -0.01295 -0.11927 -0.01341 -0.12604 -0.01018 C -0.12656 0.02544 -0.12864 0.06082 -0.1276 0.09644 C -0.1276 0.09852 -0.12395 0.09667 -0.12291 0.09829 C -0.12152 0.1006 -0.12152 0.10384 -0.12152 0.10661 C -0.12152 0.10869 -0.12239 0.10245 -0.12291 0.10037 C -0.10816 0.09366 -0.11059 0.11263 -0.11996 0.12095 C -0.12256 0.12026 -0.12604 0.12165 -0.1276 0.11887 C -0.13194 0.1117 -0.12326 0.10939 -0.12152 0.10869 C -0.11944 0.10939 -0.11718 0.10962 -0.11527 0.11078 C -0.11354 0.1117 -0.1125 0.11448 -0.11076 0.11471 C -0.10816 0.11517 -0.10555 0.11309 -0.10295 0.11263 C -0.09583 0.1117 -0.08854 0.11147 -0.08142 0.11078 C -0.07361 0.10893 -0.06614 0.10638 -0.05833 0.10453 C -0.04965 0.09852 -0.04027 0.09436 -0.03072 0.09227 C -0.01996 0.09297 -0.00902 0.09135 0.00157 0.09436 C 0.00921 0.09644 -0.00399 0.10152 -0.00607 0.10245 C -0.00659 0.09967 -0.00711 0.09713 -0.00763 0.09436 C -0.00816 0.09227 -0.00989 0.08996 -0.0092 0.08811 C -0.0085 0.08626 -0.00607 0.08672 -0.00451 0.08603 C -0.00138 0.08672 0.00313 0.08441 0.00469 0.08811 C 0.01077 0.10291 0.004 0.10407 -0.00138 0.10661 C -0.00451 0.09829 -0.00885 0.09042 -0.00295 0.08002 C -0.00138 0.07724 0.00209 0.08117 0.00469 0.08187 C 0.00521 0.08395 0.00625 0.08603 0.00625 0.08811 C 0.00625 0.09227 0.004 0.09644 0.00469 0.10037 C 0.00556 0.10592 0.01077 0.10731 0.01389 0.10869 C 0.01719 0.12141 0.01268 0.10777 0.02153 0.12095 C 0.02396 0.12465 0.0257 0.12905 0.02778 0.13321 C 0.02934 0.13645 0.03247 0.14338 0.03247 0.14338 C 0.03455 0.15957 0.04358 0.17946 0.04931 0.19473 C 0.0533 0.22132 0.0665 0.24653 0.07553 0.27058 C 0.07778 0.28515 0.07987 0.29486 0.08629 0.30735 C 0.09323 0.35106 0.08473 0.30342 0.09393 0.34019 C 0.1073 0.39315 0.09671 0.36633 0.10938 0.39547 C 0.11181 0.40749 0.11494 0.41905 0.11858 0.43039 C 0.12084 0.43756 0.1257 0.4438 0.12778 0.45097 C 0.13386 0.47155 0.13994 0.4919 0.14619 0.51226 C 0.15053 0.52659 0.15053 0.54163 0.15539 0.5555 C 0.15782 0.57447 0.1632 0.59366 0.1632 0.61286 " pathEditMode="relative" ptsTypes="ffffffffffffffffffffffffffffffffffffffffffffffffffffffffffA">
                                      <p:cBhvr>
                                        <p:cTn id="6" dur="8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332656"/>
            <a:ext cx="8280920" cy="48245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9592" y="5517232"/>
            <a:ext cx="71844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fr-F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This puzzle </a:t>
            </a:r>
            <a:r>
              <a:rPr lang="fr-FR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is</a:t>
            </a:r>
            <a:r>
              <a:rPr lang="fr-FR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fr-FR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unsolvable</a:t>
            </a:r>
            <a:endParaRPr lang="fr-FR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75856" y="1628800"/>
            <a:ext cx="2592288" cy="19442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483768" y="3573016"/>
            <a:ext cx="792088" cy="1872208"/>
          </a:xfrm>
          <a:prstGeom prst="straightConnector1">
            <a:avLst/>
          </a:prstGeom>
          <a:ln w="698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476672"/>
            <a:ext cx="7920880" cy="50405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95936" y="764704"/>
            <a:ext cx="1152128" cy="576064"/>
          </a:xfrm>
          <a:prstGeom prst="rect">
            <a:avLst/>
          </a:prstGeom>
          <a:solidFill>
            <a:srgbClr val="FFFF00">
              <a:alpha val="43000"/>
            </a:srgbClr>
          </a:solidFill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15616" y="404664"/>
            <a:ext cx="7272808" cy="1754326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Plan de la présentation</a:t>
            </a:r>
            <a:endParaRPr lang="fr-FR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619672" y="2493199"/>
            <a:ext cx="5904656" cy="147732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/>
              <a:t> </a:t>
            </a:r>
            <a:r>
              <a:rPr lang="fr-FR" dirty="0" smtClean="0"/>
              <a:t>Introduction générale</a:t>
            </a:r>
          </a:p>
          <a:p>
            <a:r>
              <a:rPr lang="fr-FR" dirty="0" smtClean="0"/>
              <a:t>          Jeux Vidéo</a:t>
            </a:r>
          </a:p>
          <a:p>
            <a:r>
              <a:rPr lang="fr-FR" dirty="0"/>
              <a:t> </a:t>
            </a:r>
            <a:r>
              <a:rPr lang="fr-FR" dirty="0" smtClean="0"/>
              <a:t>         Historique </a:t>
            </a:r>
          </a:p>
          <a:p>
            <a:r>
              <a:rPr lang="fr-FR" dirty="0"/>
              <a:t> </a:t>
            </a:r>
            <a:r>
              <a:rPr lang="fr-FR" dirty="0" smtClean="0"/>
              <a:t>         Règles du jeu</a:t>
            </a:r>
          </a:p>
          <a:p>
            <a:r>
              <a:rPr lang="fr-FR" dirty="0" smtClean="0"/>
              <a:t>        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619672" y="4069824"/>
            <a:ext cx="3285040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Spécification</a:t>
            </a:r>
            <a:endParaRPr lang="fr-FR" dirty="0"/>
          </a:p>
          <a:p>
            <a:r>
              <a:rPr lang="fr-FR" dirty="0"/>
              <a:t>          Besoins fonctionnels</a:t>
            </a:r>
            <a:br>
              <a:rPr lang="fr-FR" dirty="0"/>
            </a:br>
            <a:r>
              <a:rPr lang="fr-FR" dirty="0"/>
              <a:t>          Besoins non </a:t>
            </a:r>
            <a:r>
              <a:rPr lang="fr-FR" dirty="0" smtClean="0"/>
              <a:t>fonctionnels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0169" y="4079520"/>
            <a:ext cx="2584045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Conception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574274" y="5313892"/>
            <a:ext cx="3330438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Réalisation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940283" y="5302532"/>
            <a:ext cx="2584045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Conclusion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5289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04664"/>
            <a:ext cx="8136904" cy="5040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7544" y="3717032"/>
            <a:ext cx="1224136" cy="158417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404664"/>
            <a:ext cx="8640960" cy="525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476672"/>
            <a:ext cx="8670455" cy="4874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0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476672"/>
            <a:ext cx="8670455" cy="5112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404664"/>
            <a:ext cx="8414302" cy="504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19" y="404664"/>
            <a:ext cx="8581141" cy="4824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476672"/>
            <a:ext cx="8286225" cy="4658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670455" cy="525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08891" y="2060848"/>
            <a:ext cx="3294236" cy="769441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4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Conclusion</a:t>
            </a:r>
            <a:endParaRPr lang="fr-FR" sz="4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9777" y="4005064"/>
            <a:ext cx="874777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Merci pour votre attention !</a:t>
            </a:r>
            <a:endParaRPr lang="fr-FR" sz="4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755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77778E-6 -3.85754E-6 L -0.00295 -0.528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26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uper soft\Downloads\video-game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77225">
            <a:off x="-252585" y="303147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uper soft\Downloads\imag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72816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uper soft\Downloads\videogam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980401">
            <a:off x="6191616" y="2023544"/>
            <a:ext cx="2222771" cy="306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55055" y="620688"/>
            <a:ext cx="6552728" cy="923330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Jeux </a:t>
            </a:r>
            <a:r>
              <a:rPr lang="fr-FR" sz="54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Video</a:t>
            </a:r>
            <a:endParaRPr lang="fr-FR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3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75656" y="2636912"/>
            <a:ext cx="6552728" cy="923330"/>
          </a:xfrm>
          <a:prstGeom prst="rect">
            <a:avLst/>
          </a:prstGeom>
          <a:noFill/>
          <a:ln w="66675">
            <a:solidFill>
              <a:schemeClr val="tx2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fr-FR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historique</a:t>
            </a:r>
            <a:endParaRPr lang="fr-FR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58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48448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à coins arrondis 9"/>
          <p:cNvSpPr/>
          <p:nvPr/>
        </p:nvSpPr>
        <p:spPr>
          <a:xfrm>
            <a:off x="7308304" y="1340768"/>
            <a:ext cx="864096" cy="8640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500958" y="1357298"/>
            <a:ext cx="12241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chemeClr val="bg1"/>
                </a:solidFill>
              </a:rPr>
              <a:t>1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2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3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4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5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6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7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8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6372200" y="1340768"/>
            <a:ext cx="864096" cy="8640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5436096" y="1340768"/>
            <a:ext cx="864096" cy="8640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4499992" y="1340768"/>
            <a:ext cx="864096" cy="8640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6516216" y="1412776"/>
            <a:ext cx="12241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chemeClr val="bg1"/>
                </a:solidFill>
              </a:rPr>
              <a:t>5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6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7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8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652120" y="1340768"/>
            <a:ext cx="1224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chemeClr val="bg1"/>
                </a:solidFill>
              </a:rPr>
              <a:t>8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716016" y="1340768"/>
            <a:ext cx="1224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chemeClr val="bg1"/>
                </a:solidFill>
              </a:rPr>
              <a:t>0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2857488" y="188640"/>
            <a:ext cx="5314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smtClean="0">
                <a:latin typeface="Algerian" pitchFamily="82" charset="0"/>
                <a:cs typeface="Aharoni" pitchFamily="2" charset="-79"/>
              </a:rPr>
              <a:t>          ANNEE</a:t>
            </a:r>
            <a:endParaRPr lang="fr-FR" sz="6600" dirty="0">
              <a:latin typeface="Algerian" pitchFamily="82" charset="0"/>
              <a:cs typeface="Aharoni" pitchFamily="2" charset="-79"/>
            </a:endParaRPr>
          </a:p>
        </p:txBody>
      </p:sp>
      <p:pic>
        <p:nvPicPr>
          <p:cNvPr id="19" name="Image 18" descr="Sablier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7824" y="548680"/>
            <a:ext cx="1310258" cy="1965387"/>
          </a:xfrm>
          <a:prstGeom prst="rect">
            <a:avLst/>
          </a:prstGeom>
        </p:spPr>
      </p:pic>
      <p:pic>
        <p:nvPicPr>
          <p:cNvPr id="22" name="Image 21" descr="sabl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620688"/>
            <a:ext cx="1152128" cy="1828409"/>
          </a:xfrm>
          <a:prstGeom prst="rect">
            <a:avLst/>
          </a:prstGeom>
        </p:spPr>
      </p:pic>
      <p:pic>
        <p:nvPicPr>
          <p:cNvPr id="27" name="Image 26" descr="Avi_Olti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420888" y="2636912"/>
            <a:ext cx="3194614" cy="3568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Image 27" descr="calend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28434" y="188640"/>
            <a:ext cx="1115566" cy="111556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283968" y="3573016"/>
            <a:ext cx="338437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000" b="1" cap="none" spc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Avi</a:t>
            </a:r>
            <a:r>
              <a:rPr lang="fr-FR" sz="8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fr-FR" sz="8000" b="1" cap="none" spc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Olti</a:t>
            </a:r>
            <a:endParaRPr lang="fr-FR" sz="8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15356E-6 L -0.00121 -0.86054 " pathEditMode="relative" rAng="0" ptsTypes="AA">
                                      <p:cBhvr>
                                        <p:cTn id="6" dur="6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4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02  E" pathEditMode="relative" ptsTypes="">
                                      <p:cBhvr>
                                        <p:cTn id="8" dur="6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02498E-6 L 0.00416 -0.11425 " pathEditMode="relative" rAng="0" ptsTypes="AA">
                                      <p:cBhvr>
                                        <p:cTn id="10" dur="6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-5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02498E-6 L -0.00382 -0.10384 " pathEditMode="relative" rAng="0" ptsTypes="AA">
                                      <p:cBhvr>
                                        <p:cTn id="12" dur="6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6.35838E-7 L 0.44757 0.0023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10405E-6 L 0.37014 4.1040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10405E-6 L 2.77778E-6 -0.4300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89017E-7 C -0.00729 -0.00972 -0.00243 -0.00278 -0.01268 -0.02336 C -0.01476 -0.02752 -0.01806 -0.03052 -0.02066 -0.03399 C -0.02222 -0.03607 -0.02552 -0.04024 -0.02552 -0.04024 C -0.02761 -0.0518 -0.0316 -0.0622 -0.03333 -0.07399 C -0.03698 -0.0985 -0.0382 -0.12324 -0.03976 -0.14798 C -0.03872 -0.21249 -0.0382 -0.25943 -0.02552 -0.31908 C -0.04827 -0.33203 -0.0717 -0.34266 -0.09375 -0.35746 C -0.11528 -0.3718 -0.13403 -0.39446 -0.15399 -0.41226 C -0.16389 -0.42104 -0.16806 -0.42706 -0.17934 -0.42706 " pathEditMode="relative" ptsTypes="fffffffff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2.89017E-7 C -0.00053 0.00647 -0.00018 0.01294 -0.00157 0.01919 C -0.00417 0.03052 -0.02362 0.0608 -0.03178 0.06566 C -0.07952 0.09341 -0.03299 0.0652 -0.06355 0.08046 C -0.06841 0.083 -0.07258 0.08809 -0.07779 0.08878 C -0.10417 0.09225 -0.13074 0.09179 -0.15713 0.09317 C -0.18247 0.09988 -0.20747 0.10011 -0.23334 0.1015 C -0.30209 0.09803 -0.33508 0.10312 -0.3922 0.0867 C -0.42119 0.07838 -0.45105 0.07237 -0.47935 0.05919 C -0.50018 0.04948 -0.51945 0.03884 -0.54133 0.03398 C -0.58438 0.00508 -0.63317 -0.00763 -0.67935 -0.02521 C -0.70574 -0.03515 -0.73334 -0.03792 -0.76025 -0.0444 C -0.76876 -0.04648 -0.78577 -0.05064 -0.78577 -0.05064 C -0.80313 -0.04856 -0.82067 -0.04763 -0.83803 -0.0444 C -0.84358 -0.04347 -0.84879 -0.04047 -0.854 -0.03792 C -0.85886 -0.03561 -0.86824 -0.0296 -0.86824 -0.0296 " pathEditMode="relative" ptsTypes="fffffffffffffffA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8" grpId="2"/>
      <p:bldP spid="29" grpId="0"/>
      <p:bldP spid="2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-864096" y="1340768"/>
            <a:ext cx="864096" cy="8640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à coins arrondis 2"/>
          <p:cNvSpPr/>
          <p:nvPr/>
        </p:nvSpPr>
        <p:spPr>
          <a:xfrm>
            <a:off x="10260632" y="1412776"/>
            <a:ext cx="864096" cy="864096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6516216" y="6957392"/>
            <a:ext cx="864096" cy="8640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5508104" y="-963488"/>
            <a:ext cx="864096" cy="8640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716016" y="1340768"/>
            <a:ext cx="36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 smtClean="0">
                <a:solidFill>
                  <a:schemeClr val="bg1"/>
                </a:solidFill>
              </a:rPr>
              <a:t>1     9     9     1</a:t>
            </a:r>
          </a:p>
          <a:p>
            <a:r>
              <a:rPr lang="fr-FR" sz="4800" dirty="0" smtClean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8" name="Image 7" descr="gyor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646637"/>
            <a:ext cx="3312368" cy="4416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4211960" y="3645024"/>
            <a:ext cx="4545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Gyora</a:t>
            </a:r>
            <a:r>
              <a:rPr lang="fr-FR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Benedek</a:t>
            </a:r>
            <a:endParaRPr lang="fr-FR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716016" y="1412776"/>
            <a:ext cx="36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lain"/>
            </a:pPr>
            <a:r>
              <a:rPr lang="fr-FR" sz="4800" b="1" dirty="0" smtClean="0">
                <a:solidFill>
                  <a:schemeClr val="bg1"/>
                </a:solidFill>
              </a:rPr>
              <a:t>9 </a:t>
            </a:r>
          </a:p>
          <a:p>
            <a:pPr marL="914400" indent="-914400">
              <a:buAutoNum type="arabicPlain"/>
            </a:pPr>
            <a:r>
              <a:rPr lang="fr-FR" sz="4800" b="1" dirty="0" smtClean="0">
                <a:solidFill>
                  <a:schemeClr val="bg1"/>
                </a:solidFill>
              </a:rPr>
              <a:t>    9     4</a:t>
            </a:r>
          </a:p>
        </p:txBody>
      </p:sp>
      <p:pic>
        <p:nvPicPr>
          <p:cNvPr id="11" name="Image 10" descr="avi wein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648" y="2708920"/>
            <a:ext cx="2532112" cy="314982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2" name="Image 11" descr="gano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4128" y="2780928"/>
            <a:ext cx="2564482" cy="30691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Rectangle 12"/>
          <p:cNvSpPr/>
          <p:nvPr/>
        </p:nvSpPr>
        <p:spPr>
          <a:xfrm>
            <a:off x="4575121" y="5934670"/>
            <a:ext cx="45688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Michael </a:t>
            </a:r>
            <a:r>
              <a:rPr lang="fr-FR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Ganor</a:t>
            </a:r>
            <a:r>
              <a:rPr lang="fr-FR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endParaRPr lang="fr-FR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0596" y="5934670"/>
            <a:ext cx="33298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Avi</a:t>
            </a:r>
            <a:r>
              <a:rPr lang="fr-FR" sz="5400" dirty="0" smtClean="0"/>
              <a:t> </a:t>
            </a:r>
            <a:r>
              <a:rPr lang="fr-FR" sz="5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Weiner</a:t>
            </a:r>
            <a:endParaRPr lang="fr-FR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08788E-7 L 2.5E-6 -0.818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65495E-6 L -0.29913 -2.6549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67345E-6 L 0.58663 2.6734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02  E" pathEditMode="relative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/>
      <p:bldP spid="9" grpId="0"/>
      <p:bldP spid="9" grpId="1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217</Words>
  <Application>Microsoft Office PowerPoint</Application>
  <PresentationFormat>Affichage à l'écran (4:3)</PresentationFormat>
  <Paragraphs>78</Paragraphs>
  <Slides>38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39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Les differentes versions du jeu…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samsung</dc:creator>
  <cp:lastModifiedBy>samsung</cp:lastModifiedBy>
  <cp:revision>51</cp:revision>
  <dcterms:created xsi:type="dcterms:W3CDTF">2012-05-02T19:05:49Z</dcterms:created>
  <dcterms:modified xsi:type="dcterms:W3CDTF">2012-05-03T11:46:44Z</dcterms:modified>
</cp:coreProperties>
</file>